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1" r:id="rId5"/>
    <p:sldId id="272" r:id="rId6"/>
    <p:sldId id="273" r:id="rId7"/>
    <p:sldId id="263" r:id="rId8"/>
    <p:sldId id="264" r:id="rId9"/>
    <p:sldId id="265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GAD%20FERN&#193;NDEZ%20S\rendicion%20de%20Cuentas%20GADS\RENDICION%20DE%20CUENTAS\matriz%20final%20rendic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GAD%20FERN&#193;NDEZ%20S\rendicion%20de%20Cuentas%20GADS\RENDICION%20DE%20CUENTAS\matriz%20final%20rendic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GAD%20FERN&#193;NDEZ%20S\rendicion%20de%20Cuentas%20GADS\RENDICION%20DE%20CUENTAS\matriz%20final%20rendic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'RESUMENES GENERALES'!$B$73:$D$73</c:f>
              <c:numCache>
                <c:formatCode>0%</c:formatCode>
                <c:ptCount val="3"/>
                <c:pt idx="0">
                  <c:v>1</c:v>
                </c:pt>
                <c:pt idx="1">
                  <c:v>0.86588851099176745</c:v>
                </c:pt>
                <c:pt idx="2">
                  <c:v>0.15237240924005158</c:v>
                </c:pt>
              </c:numCache>
            </c:numRef>
          </c:cat>
          <c:val>
            <c:numRef>
              <c:f>'RESUMENES GENERALES'!$B$72:$D$72</c:f>
              <c:numCache>
                <c:formatCode>0.00</c:formatCode>
                <c:ptCount val="3"/>
                <c:pt idx="0" formatCode="General">
                  <c:v>246625.03</c:v>
                </c:pt>
                <c:pt idx="1">
                  <c:v>213549.77999999997</c:v>
                </c:pt>
                <c:pt idx="2">
                  <c:v>37578.85</c:v>
                </c:pt>
              </c:numCache>
            </c:numRef>
          </c:val>
        </c:ser>
        <c:ser>
          <c:idx val="1"/>
          <c:order val="1"/>
          <c:invertIfNegative val="0"/>
          <c:cat>
            <c:numRef>
              <c:f>'RESUMENES GENERALES'!$B$73:$D$73</c:f>
              <c:numCache>
                <c:formatCode>0%</c:formatCode>
                <c:ptCount val="3"/>
                <c:pt idx="0">
                  <c:v>1</c:v>
                </c:pt>
                <c:pt idx="1">
                  <c:v>0.86588851099176745</c:v>
                </c:pt>
                <c:pt idx="2">
                  <c:v>0.15237240924005158</c:v>
                </c:pt>
              </c:numCache>
            </c:numRef>
          </c:cat>
          <c:val>
            <c:numRef>
              <c:f>'RESUMENES GENERALES'!$B$73:$D$73</c:f>
              <c:numCache>
                <c:formatCode>0%</c:formatCode>
                <c:ptCount val="3"/>
                <c:pt idx="0">
                  <c:v>1</c:v>
                </c:pt>
                <c:pt idx="1">
                  <c:v>0.86588851099176745</c:v>
                </c:pt>
                <c:pt idx="2">
                  <c:v>0.15237240924005158</c:v>
                </c:pt>
              </c:numCache>
            </c:numRef>
          </c:val>
        </c:ser>
        <c:ser>
          <c:idx val="2"/>
          <c:order val="2"/>
          <c:tx>
            <c:strRef>
              <c:f>'RESUMENES GENERALES'!$B$73:$D$73</c:f>
              <c:strCache>
                <c:ptCount val="1"/>
                <c:pt idx="0">
                  <c:v>100% 87% 15%</c:v>
                </c:pt>
              </c:strCache>
            </c:strRef>
          </c:tx>
          <c:invertIfNegative val="0"/>
          <c:cat>
            <c:numRef>
              <c:f>'RESUMENES GENERALES'!$B$73:$D$73</c:f>
              <c:numCache>
                <c:formatCode>0%</c:formatCode>
                <c:ptCount val="3"/>
                <c:pt idx="0">
                  <c:v>1</c:v>
                </c:pt>
                <c:pt idx="1">
                  <c:v>0.86588851099176745</c:v>
                </c:pt>
                <c:pt idx="2">
                  <c:v>0.15237240924005158</c:v>
                </c:pt>
              </c:numCache>
            </c:numRef>
          </c:cat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685696"/>
        <c:axId val="34688384"/>
        <c:axId val="0"/>
      </c:bar3DChart>
      <c:catAx>
        <c:axId val="3468569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accent6">
                    <a:lumMod val="75000"/>
                  </a:schemeClr>
                </a:solidFill>
              </a:defRPr>
            </a:pPr>
            <a:endParaRPr lang="es-EC"/>
          </a:p>
        </c:txPr>
        <c:crossAx val="34688384"/>
        <c:crosses val="autoZero"/>
        <c:auto val="1"/>
        <c:lblAlgn val="ctr"/>
        <c:lblOffset val="100"/>
        <c:noMultiLvlLbl val="0"/>
      </c:catAx>
      <c:valAx>
        <c:axId val="34688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685696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46"/>
    </mc:Choice>
    <mc:Fallback>
      <c:style val="46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'RESUMENES GENERALES'!$B$202:$B$203</c:f>
              <c:strCache>
                <c:ptCount val="2"/>
                <c:pt idx="0">
                  <c:v>GASTO CORRIENTE</c:v>
                </c:pt>
                <c:pt idx="1">
                  <c:v>GASTOS DE INVERSION </c:v>
                </c:pt>
              </c:strCache>
            </c:strRef>
          </c:cat>
          <c:val>
            <c:numRef>
              <c:f>'RESUMENES GENERALES'!$C$202:$C$203</c:f>
              <c:numCache>
                <c:formatCode>General</c:formatCode>
                <c:ptCount val="2"/>
                <c:pt idx="0">
                  <c:v>57800</c:v>
                </c:pt>
                <c:pt idx="1">
                  <c:v>203259.51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C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'RESUMENES GENERALES'!$A$260:$A$263</c:f>
              <c:strCache>
                <c:ptCount val="4"/>
                <c:pt idx="0">
                  <c:v>COMUNIDAD EL TAMBO</c:v>
                </c:pt>
                <c:pt idx="1">
                  <c:v>COMUNIDAD SAN FRANCISCO</c:v>
                </c:pt>
                <c:pt idx="2">
                  <c:v>CABECERA PARROQUIAL</c:v>
                </c:pt>
                <c:pt idx="3">
                  <c:v>INTERES PARROQUIAL</c:v>
                </c:pt>
              </c:strCache>
            </c:strRef>
          </c:cat>
          <c:val>
            <c:numRef>
              <c:f>'RESUMENES GENERALES'!$C$260:$C$263</c:f>
              <c:numCache>
                <c:formatCode>0</c:formatCode>
                <c:ptCount val="4"/>
                <c:pt idx="0">
                  <c:v>19.387771915415883</c:v>
                </c:pt>
                <c:pt idx="1">
                  <c:v>24.238665781801458</c:v>
                </c:pt>
                <c:pt idx="2">
                  <c:v>31.409586492512549</c:v>
                </c:pt>
                <c:pt idx="3">
                  <c:v>24.963975810270114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C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07D2-7740-4BC7-97BC-031D5727F356}" type="datetimeFigureOut">
              <a:rPr lang="es-EC" smtClean="0"/>
              <a:t>20/04/2015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76D1-90AD-4F15-A612-B83B97BA5B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525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07D2-7740-4BC7-97BC-031D5727F356}" type="datetimeFigureOut">
              <a:rPr lang="es-EC" smtClean="0"/>
              <a:t>20/04/2015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76D1-90AD-4F15-A612-B83B97BA5B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0330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07D2-7740-4BC7-97BC-031D5727F356}" type="datetimeFigureOut">
              <a:rPr lang="es-EC" smtClean="0"/>
              <a:t>20/04/2015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76D1-90AD-4F15-A612-B83B97BA5B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433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07D2-7740-4BC7-97BC-031D5727F356}" type="datetimeFigureOut">
              <a:rPr lang="es-EC" smtClean="0"/>
              <a:t>20/04/2015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76D1-90AD-4F15-A612-B83B97BA5B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7964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07D2-7740-4BC7-97BC-031D5727F356}" type="datetimeFigureOut">
              <a:rPr lang="es-EC" smtClean="0"/>
              <a:t>20/04/2015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76D1-90AD-4F15-A612-B83B97BA5B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0811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07D2-7740-4BC7-97BC-031D5727F356}" type="datetimeFigureOut">
              <a:rPr lang="es-EC" smtClean="0"/>
              <a:t>20/04/2015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76D1-90AD-4F15-A612-B83B97BA5B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9749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07D2-7740-4BC7-97BC-031D5727F356}" type="datetimeFigureOut">
              <a:rPr lang="es-EC" smtClean="0"/>
              <a:t>20/04/2015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76D1-90AD-4F15-A612-B83B97BA5B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7914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07D2-7740-4BC7-97BC-031D5727F356}" type="datetimeFigureOut">
              <a:rPr lang="es-EC" smtClean="0"/>
              <a:t>20/04/2015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76D1-90AD-4F15-A612-B83B97BA5B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8881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07D2-7740-4BC7-97BC-031D5727F356}" type="datetimeFigureOut">
              <a:rPr lang="es-EC" smtClean="0"/>
              <a:t>20/04/2015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76D1-90AD-4F15-A612-B83B97BA5B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2862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07D2-7740-4BC7-97BC-031D5727F356}" type="datetimeFigureOut">
              <a:rPr lang="es-EC" smtClean="0"/>
              <a:t>20/04/2015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76D1-90AD-4F15-A612-B83B97BA5B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8731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07D2-7740-4BC7-97BC-031D5727F356}" type="datetimeFigureOut">
              <a:rPr lang="es-EC" smtClean="0"/>
              <a:t>20/04/2015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076D1-90AD-4F15-A612-B83B97BA5B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6928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007D2-7740-4BC7-97BC-031D5727F356}" type="datetimeFigureOut">
              <a:rPr lang="es-EC" smtClean="0"/>
              <a:t>20/04/2015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76D1-90AD-4F15-A612-B83B97BA5B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0969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800200"/>
          </a:xfrm>
        </p:spPr>
        <p:txBody>
          <a:bodyPr>
            <a:noAutofit/>
          </a:bodyPr>
          <a:lstStyle/>
          <a:p>
            <a:r>
              <a:rPr lang="es-EC" sz="7200" b="1" dirty="0" smtClean="0">
                <a:solidFill>
                  <a:schemeClr val="accent6">
                    <a:lumMod val="50000"/>
                  </a:schemeClr>
                </a:solidFill>
              </a:rPr>
              <a:t>INFORMACIÓN FINANCIERA</a:t>
            </a:r>
            <a:br>
              <a:rPr lang="es-EC" sz="7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EC" sz="5400" b="1" dirty="0" smtClean="0">
                <a:solidFill>
                  <a:schemeClr val="accent6">
                    <a:lumMod val="50000"/>
                  </a:schemeClr>
                </a:solidFill>
              </a:rPr>
              <a:t>RENDICIÓN DE CUENTAS 2014</a:t>
            </a:r>
            <a:endParaRPr lang="es-EC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1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172662"/>
              </p:ext>
            </p:extLst>
          </p:nvPr>
        </p:nvGraphicFramePr>
        <p:xfrm>
          <a:off x="467544" y="1556792"/>
          <a:ext cx="80648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296144"/>
          </a:xfrm>
        </p:spPr>
        <p:txBody>
          <a:bodyPr>
            <a:normAutofit/>
          </a:bodyPr>
          <a:lstStyle/>
          <a:p>
            <a:r>
              <a:rPr lang="es-EC" dirty="0" smtClean="0"/>
              <a:t>INVERSIÓN POR COMUNIDADES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323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780108"/>
          </a:xfrm>
        </p:spPr>
        <p:txBody>
          <a:bodyPr/>
          <a:lstStyle/>
          <a:p>
            <a:r>
              <a:rPr lang="es-EC" dirty="0"/>
              <a:t>INDICADORES DE </a:t>
            </a:r>
            <a:r>
              <a:rPr lang="es-EC" dirty="0" smtClean="0"/>
              <a:t>GESTIÓN</a:t>
            </a:r>
            <a:r>
              <a:rPr lang="es-EC" b="1" dirty="0">
                <a:solidFill>
                  <a:srgbClr val="000000"/>
                </a:solidFill>
                <a:latin typeface="Calibri"/>
              </a:rPr>
              <a:t/>
            </a:r>
            <a:br>
              <a:rPr lang="es-EC" b="1" dirty="0">
                <a:solidFill>
                  <a:srgbClr val="000000"/>
                </a:solidFill>
                <a:latin typeface="Calibri"/>
              </a:rPr>
            </a:b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863630"/>
              </p:ext>
            </p:extLst>
          </p:nvPr>
        </p:nvGraphicFramePr>
        <p:xfrm>
          <a:off x="323529" y="1772817"/>
          <a:ext cx="8280921" cy="4392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4233"/>
                <a:gridCol w="1083306"/>
                <a:gridCol w="369824"/>
                <a:gridCol w="369824"/>
                <a:gridCol w="369824"/>
                <a:gridCol w="369824"/>
                <a:gridCol w="355868"/>
                <a:gridCol w="418669"/>
                <a:gridCol w="287835"/>
                <a:gridCol w="873971"/>
                <a:gridCol w="418669"/>
                <a:gridCol w="516358"/>
                <a:gridCol w="725693"/>
                <a:gridCol w="307023"/>
              </a:tblGrid>
              <a:tr h="419236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 dirty="0">
                          <a:effectLst/>
                        </a:rPr>
                        <a:t>INDICADORES DE GESTION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58487"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</a:tr>
              <a:tr h="258487"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</a:tr>
              <a:tr h="419236"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 dirty="0" smtClean="0">
                          <a:effectLst/>
                        </a:rPr>
                        <a:t>ARTICULACIÓN   </a:t>
                      </a:r>
                      <a:r>
                        <a:rPr lang="es-EC" sz="1800" u="none" strike="noStrike" dirty="0">
                          <a:effectLst/>
                        </a:rPr>
                        <a:t>NACIONAL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</a:tr>
              <a:tr h="258487">
                <a:tc>
                  <a:txBody>
                    <a:bodyPr/>
                    <a:lstStyle/>
                    <a:p>
                      <a:pPr algn="ctr" fontAlgn="ctr"/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</a:tr>
              <a:tr h="25848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>
                          <a:effectLst/>
                        </a:rPr>
                        <a:t>INDICADORES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 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3128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 smtClean="0">
                          <a:effectLst/>
                        </a:rPr>
                        <a:t>98.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OBJ.</a:t>
                      </a:r>
                      <a:endParaRPr lang="es-EC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Auspiciar</a:t>
                      </a:r>
                      <a:r>
                        <a:rPr lang="es-EC" sz="1400" b="1" i="0" u="none" strike="noStrik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la igualdad, la cohesión, la inclusión y la igualdad social y territorial en la diversidad social.  </a:t>
                      </a:r>
                      <a:endParaRPr lang="es-EC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2717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</a:rPr>
                        <a:t> </a:t>
                      </a:r>
                      <a:r>
                        <a:rPr lang="es-EC" sz="1600" u="none" strike="noStrike" dirty="0" smtClean="0">
                          <a:effectLst/>
                        </a:rPr>
                        <a:t>4.39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POLIT</a:t>
                      </a:r>
                      <a:endParaRPr lang="es-EC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Garantizar</a:t>
                      </a:r>
                      <a:r>
                        <a:rPr lang="es-EC" sz="14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el buen vivir y la superación de las desigualdades sociales y territoriales con armonía entre los espacios rurales y urbanos </a:t>
                      </a:r>
                      <a:endParaRPr lang="es-EC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7031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 smtClean="0">
                          <a:effectLst/>
                        </a:rPr>
                        <a:t>0.085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IND</a:t>
                      </a:r>
                      <a:endParaRPr lang="es-EC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s-EC" sz="14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Disminuir a </a:t>
                      </a:r>
                      <a:r>
                        <a:rPr lang="es-EC" sz="1400" b="1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2% </a:t>
                      </a:r>
                      <a:r>
                        <a:rPr lang="es-EC" sz="14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el porcentaje de hogares  </a:t>
                      </a:r>
                      <a:r>
                        <a:rPr lang="es-EC" sz="1400" b="1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con desigualdades sociales,</a:t>
                      </a:r>
                      <a:r>
                        <a:rPr lang="es-EC" sz="1400" b="1" u="none" strike="noStrike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económicas, ambientales y productivas.</a:t>
                      </a:r>
                      <a:endParaRPr lang="es-EC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7431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 smtClean="0">
                          <a:effectLst/>
                        </a:rPr>
                        <a:t>0.009%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</a:rPr>
                        <a:t> 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s-EC" sz="12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En relación con la población Nacional</a:t>
                      </a:r>
                      <a:endParaRPr lang="es-EC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58487"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</a:tr>
              <a:tr h="258487"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85" marR="4685" marT="468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23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19970505">
            <a:off x="872067" y="2675467"/>
            <a:ext cx="7408333" cy="345069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s-EC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GRACIAS</a:t>
            </a:r>
            <a:endParaRPr lang="es-EC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59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/>
          <a:srcRect l="35607" t="10062" r="35108" b="13880"/>
          <a:stretch/>
        </p:blipFill>
        <p:spPr bwMode="auto">
          <a:xfrm>
            <a:off x="539552" y="1412776"/>
            <a:ext cx="8208912" cy="51125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Autofit/>
          </a:bodyPr>
          <a:lstStyle/>
          <a:p>
            <a:pPr lvl="0"/>
            <a:r>
              <a:rPr lang="es-EC" sz="3200" dirty="0" smtClean="0"/>
              <a:t>. </a:t>
            </a:r>
            <a:r>
              <a:rPr lang="es-EC" sz="2400" dirty="0" smtClean="0"/>
              <a:t>IMPULSAR EL TURISMO SOSTENIBLE Y SUSTENTABLE EN LA PARROQUIA Y SUS COMUNIDADES</a:t>
            </a:r>
            <a:endParaRPr lang="es-EC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23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628800"/>
            <a:ext cx="7408333" cy="4539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sz="3200" b="1" dirty="0" smtClean="0">
                <a:solidFill>
                  <a:schemeClr val="accent5">
                    <a:lumMod val="75000"/>
                  </a:schemeClr>
                </a:solidFill>
              </a:rPr>
              <a:t>POA</a:t>
            </a:r>
            <a:r>
              <a:rPr lang="es-EC" sz="3200" dirty="0" smtClean="0"/>
              <a:t>.- Se cuenta con el Plan Operativo Anual 2014 y 2015 el cual va de la mano con el Presupuesto</a:t>
            </a:r>
          </a:p>
          <a:p>
            <a:pPr marL="0" indent="0">
              <a:buNone/>
            </a:pPr>
            <a:endParaRPr lang="es-EC" sz="3200" dirty="0" smtClean="0"/>
          </a:p>
          <a:p>
            <a:pPr marL="0" indent="0">
              <a:buNone/>
            </a:pPr>
            <a:r>
              <a:rPr lang="es-EC" b="1" dirty="0" smtClean="0"/>
              <a:t> </a:t>
            </a:r>
            <a:r>
              <a:rPr lang="es-EC" sz="3200" b="1" dirty="0" smtClean="0">
                <a:solidFill>
                  <a:schemeClr val="accent5">
                    <a:lumMod val="75000"/>
                  </a:schemeClr>
                </a:solidFill>
              </a:rPr>
              <a:t>PAC</a:t>
            </a:r>
            <a:r>
              <a:rPr lang="es-EC" sz="3200" dirty="0" smtClean="0"/>
              <a:t>.- Se cuenta con el Plan Anual de Contratación Pública el cual ya se subió al sistema para las adquisiciones de este año</a:t>
            </a:r>
          </a:p>
          <a:p>
            <a:pPr marL="0" indent="0">
              <a:buNone/>
            </a:pPr>
            <a:r>
              <a:rPr lang="es-EC" sz="3200" dirty="0" smtClean="0"/>
              <a:t>El POA, PAC y Presupuesto van de la mano.  </a:t>
            </a:r>
            <a:endParaRPr lang="es-EC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dirty="0" smtClean="0"/>
              <a:t>PLANIFICACIÓN</a:t>
            </a:r>
            <a:endParaRPr lang="es-EC" dirty="0"/>
          </a:p>
        </p:txBody>
      </p:sp>
      <p:sp>
        <p:nvSpPr>
          <p:cNvPr id="4" name="3 Cara sonriente"/>
          <p:cNvSpPr/>
          <p:nvPr/>
        </p:nvSpPr>
        <p:spPr>
          <a:xfrm>
            <a:off x="6228184" y="5708104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8898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GASTO CORRIENTE</a:t>
            </a:r>
            <a:endParaRPr lang="es-EC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923430"/>
              </p:ext>
            </p:extLst>
          </p:nvPr>
        </p:nvGraphicFramePr>
        <p:xfrm>
          <a:off x="395536" y="1268766"/>
          <a:ext cx="8280920" cy="5256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2644"/>
                <a:gridCol w="1869885"/>
                <a:gridCol w="1602759"/>
                <a:gridCol w="1335632"/>
              </a:tblGrid>
              <a:tr h="76431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</a:rPr>
                        <a:t>INVERSION / EJE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>
                          <a:effectLst/>
                        </a:rPr>
                        <a:t>INVERSIÓN PRESUPUESTARIA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>
                          <a:effectLst/>
                        </a:rPr>
                        <a:t>INVERSIÓN EJECUTADA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>
                          <a:effectLst/>
                        </a:rPr>
                        <a:t>INVERSIÓN EN PROCESO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GASTOS DE PERSONAL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45480.74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45480.74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 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Agua Potable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60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60.00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 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Energía Eléctrica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490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490.00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 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Telecomunicaciones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501.6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501.60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 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Edición, Impresión, Reproducción y </a:t>
                      </a:r>
                      <a:r>
                        <a:rPr lang="es-EC" sz="1200" u="none" strike="noStrike" dirty="0" smtClean="0">
                          <a:effectLst/>
                        </a:rPr>
                        <a:t>Publicaciones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500.4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5004.00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 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Difución, Información y  Publicidad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200.4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0.00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200.40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Pasajes al Interior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300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0.00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300.00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Viaticos y Subsistencias en el Interior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300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60.00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240.00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err="1">
                          <a:effectLst/>
                        </a:rPr>
                        <a:t>Harsof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70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70.00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 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Pagina web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200.00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 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Mantenimiento del sistema informatico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2486.76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2486.76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 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Material de Oficina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200.00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 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Material de Aseo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150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150.00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 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Otros de Uso y Consumo Corriente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50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0.00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50.00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Seguros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350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350.00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 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Comisiones Bancarias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150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150.00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 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OTROS Gastos Financieros (polizas-Escrituras)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200.00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 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4957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TRANSFERENCIAS CORRIENTES AL SECTOR PÚBLICO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6110.1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6110.10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 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17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GASTO </a:t>
            </a:r>
            <a:r>
              <a:rPr lang="es-EC" dirty="0" smtClean="0"/>
              <a:t>DE INVERSIÓN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458323"/>
              </p:ext>
            </p:extLst>
          </p:nvPr>
        </p:nvGraphicFramePr>
        <p:xfrm>
          <a:off x="467543" y="1268768"/>
          <a:ext cx="8064898" cy="5328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32383"/>
                <a:gridCol w="1899583"/>
                <a:gridCol w="983118"/>
                <a:gridCol w="849814"/>
              </a:tblGrid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Honorarios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617.48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617.48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compensaciones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5772.86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5772.86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Eventos </a:t>
                      </a:r>
                      <a:r>
                        <a:rPr lang="es-EC" sz="1050" u="none" strike="noStrike" dirty="0" smtClean="0">
                          <a:effectLst/>
                        </a:rPr>
                        <a:t>Públicos </a:t>
                      </a:r>
                      <a:r>
                        <a:rPr lang="es-EC" sz="1050" u="none" strike="noStrike" dirty="0">
                          <a:effectLst/>
                        </a:rPr>
                        <a:t>y Oficiales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1,000.00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1000.00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Personal por contrato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1,500.00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1500.00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 smtClean="0">
                          <a:effectLst/>
                        </a:rPr>
                        <a:t>Servicio </a:t>
                      </a:r>
                      <a:r>
                        <a:rPr lang="es-EC" sz="1050" u="none" strike="noStrike" dirty="0">
                          <a:effectLst/>
                        </a:rPr>
                        <a:t>de Alimentación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   500.00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500.00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Adecuación del Parque central Parroquial </a:t>
                      </a:r>
                      <a:r>
                        <a:rPr lang="es-EC" sz="1050" u="none" strike="noStrike" dirty="0" smtClean="0">
                          <a:effectLst/>
                        </a:rPr>
                        <a:t>Fernández </a:t>
                      </a:r>
                      <a:r>
                        <a:rPr lang="es-EC" sz="1050" u="none" strike="noStrike" dirty="0">
                          <a:effectLst/>
                        </a:rPr>
                        <a:t>Salvador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4,550.00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4550.00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Adecuacion Gobierno parroquial Fernandez Salvador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4,610.00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4610.00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27943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Adecuación de Espacio Publico barrio </a:t>
                      </a:r>
                      <a:r>
                        <a:rPr lang="es-EC" sz="1050" u="none" strike="noStrike" dirty="0" smtClean="0">
                          <a:effectLst/>
                        </a:rPr>
                        <a:t>Bellavista </a:t>
                      </a:r>
                      <a:r>
                        <a:rPr lang="es-EC" sz="1050" u="none" strike="noStrike" dirty="0">
                          <a:effectLst/>
                        </a:rPr>
                        <a:t>y el Redondel en San Francisco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5,000.00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5000.00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 smtClean="0">
                          <a:effectLst/>
                        </a:rPr>
                        <a:t>Adecuación </a:t>
                      </a:r>
                      <a:r>
                        <a:rPr lang="es-EC" sz="1050" u="none" strike="noStrike" dirty="0">
                          <a:effectLst/>
                        </a:rPr>
                        <a:t>y </a:t>
                      </a:r>
                      <a:r>
                        <a:rPr lang="es-EC" sz="1050" u="none" strike="noStrike" dirty="0" smtClean="0">
                          <a:effectLst/>
                        </a:rPr>
                        <a:t>Mantenimiento </a:t>
                      </a:r>
                      <a:r>
                        <a:rPr lang="es-EC" sz="1050" u="none" strike="noStrike" dirty="0">
                          <a:effectLst/>
                        </a:rPr>
                        <a:t>del Muro </a:t>
                      </a:r>
                      <a:r>
                        <a:rPr lang="es-EC" sz="1050" u="none" strike="noStrike" dirty="0" smtClean="0">
                          <a:effectLst/>
                        </a:rPr>
                        <a:t>Artístico </a:t>
                      </a:r>
                      <a:r>
                        <a:rPr lang="es-EC" sz="1050" u="none" strike="noStrike" dirty="0">
                          <a:effectLst/>
                        </a:rPr>
                        <a:t>Frente al Parque C.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1,000.00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1000.00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27943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Otras Obras de Infraestructura  Adecuación  </a:t>
                      </a:r>
                      <a:r>
                        <a:rPr lang="es-EC" sz="1050" u="none" strike="noStrike" dirty="0" err="1" smtClean="0">
                          <a:effectLst/>
                        </a:rPr>
                        <a:t>Infocentro</a:t>
                      </a:r>
                      <a:r>
                        <a:rPr lang="es-EC" sz="1050" u="none" strike="noStrike" dirty="0" smtClean="0">
                          <a:effectLst/>
                        </a:rPr>
                        <a:t> </a:t>
                      </a:r>
                      <a:r>
                        <a:rPr lang="es-EC" sz="1050" u="none" strike="noStrike" dirty="0">
                          <a:effectLst/>
                        </a:rPr>
                        <a:t>barrio centro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6,500.00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6500.00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Otras Obras de Infraestructura  Parque Infantil San Francisco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6,700.00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6700.00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27943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Otras Obras de Infraestructura  Adecuación  Tercena Asociación Mujeres Emprendedoras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3,500.00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3500.00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adecuacion Coliseo Centro Poblado ventanales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6,700.00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6700.00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Mantenimiento vehiculo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1,500.00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1500.00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otras instalaciones, mantenimientos y reparaciones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   200.00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200.00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 smtClean="0">
                          <a:effectLst/>
                        </a:rPr>
                        <a:t>Consultoría, asesoría </a:t>
                      </a:r>
                      <a:r>
                        <a:rPr lang="es-EC" sz="1050" u="none" strike="noStrike" dirty="0">
                          <a:effectLst/>
                        </a:rPr>
                        <a:t>e investigación especializada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5,000.00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5000.00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Servicios de Capacitación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   150.00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150.00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Mantenimiento de Equipos </a:t>
                      </a:r>
                      <a:r>
                        <a:rPr lang="es-EC" sz="1050" u="none" strike="noStrike" dirty="0" smtClean="0">
                          <a:effectLst/>
                        </a:rPr>
                        <a:t>Informáticos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   200.00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200.00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Alimentos y Bebidas Proyecto Campamento V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 dirty="0">
                          <a:effectLst/>
                        </a:rPr>
                        <a:t>                                   500.00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500.00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Combustibles y lubricantes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 dirty="0">
                          <a:effectLst/>
                        </a:rPr>
                        <a:t>                                1,200.00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1200.00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Materiales de Construccion, electricos y plomeria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 dirty="0">
                          <a:effectLst/>
                        </a:rPr>
                        <a:t>                                   400.00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400.00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Suministros para actividades agropecuarias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 dirty="0">
                          <a:effectLst/>
                        </a:rPr>
                        <a:t>                                   112.00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112.00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Otros de Uso y consumo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      50.00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 dirty="0">
                          <a:effectLst/>
                        </a:rPr>
                        <a:t>0.00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50.00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Construcciones y edifcaciones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 dirty="0">
                          <a:effectLst/>
                        </a:rPr>
                        <a:t>                                   470.62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 dirty="0">
                          <a:effectLst/>
                        </a:rPr>
                        <a:t>0.00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470.62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Otras Obras de Infraestructura   Baterias sanitarias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 dirty="0">
                          <a:effectLst/>
                        </a:rPr>
                        <a:t>                              15,200.00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 dirty="0">
                          <a:effectLst/>
                        </a:rPr>
                        <a:t>15200.00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15629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Otras Obras de Infraestructura   Viceras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5,000.00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 dirty="0">
                          <a:effectLst/>
                        </a:rPr>
                        <a:t>5000.00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27943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Otras Obras de Infraestructura   construccion cerramiento coliseossan F.y el T.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24,285.70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 dirty="0">
                          <a:effectLst/>
                        </a:rPr>
                        <a:t>24285.70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 dirty="0">
                          <a:effectLst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  <a:tr h="27943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Otras Obras de Infraestructura   Obra Artistica Cristo Resucitado B. s. Vicente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8,100.00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 dirty="0">
                          <a:effectLst/>
                        </a:rPr>
                        <a:t>0.00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 dirty="0">
                          <a:effectLst/>
                        </a:rPr>
                        <a:t>8100.00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754" marR="8754" marT="875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21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GASTO DE INVERSIÓN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657891"/>
              </p:ext>
            </p:extLst>
          </p:nvPr>
        </p:nvGraphicFramePr>
        <p:xfrm>
          <a:off x="611560" y="1556789"/>
          <a:ext cx="8136904" cy="4797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432"/>
                <a:gridCol w="1656184"/>
                <a:gridCol w="1565300"/>
                <a:gridCol w="1026988"/>
              </a:tblGrid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Otras Obras de Infraestructura   Adoquinado el Tambo frente a la iglesia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10,543.11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10543.11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Seguro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   897.93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897.93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Otras Obras de Alumbrado estadio San Francisco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10,000.00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10000.00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Ceja De Montaña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5,000.00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5000.00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ADECARCHI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5,000.00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5000.00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 err="1">
                          <a:effectLst/>
                        </a:rPr>
                        <a:t>Asociac</a:t>
                      </a:r>
                      <a:r>
                        <a:rPr lang="es-EC" sz="1050" u="none" strike="noStrike" dirty="0">
                          <a:effectLst/>
                        </a:rPr>
                        <a:t>. Artesanal San Francisco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3,000.00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3000.00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Convenio </a:t>
                      </a:r>
                      <a:r>
                        <a:rPr lang="es-EC" sz="1050" u="none" strike="noStrike" dirty="0" smtClean="0">
                          <a:effectLst/>
                        </a:rPr>
                        <a:t>Re empedrado </a:t>
                      </a:r>
                      <a:r>
                        <a:rPr lang="es-EC" sz="1050" u="none" strike="noStrike" dirty="0">
                          <a:effectLst/>
                        </a:rPr>
                        <a:t>San Francisco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10,000.00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10000.00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PDOT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5,000.00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5000.00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Proyecto Adulto Mayor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7,500.00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7500.00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Proyecto deporte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1,018.00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1018.00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Señaletica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3,843.11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3843.11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Equipos sona Wifi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3,274.72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3274.72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Mobiliario  (1 archivero grande, un escritorio para vocales)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1,060.00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1060.00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Enfocus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   640.00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640.00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 smtClean="0">
                          <a:effectLst/>
                        </a:rPr>
                        <a:t>Amplificación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1,943.00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1943.00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 smtClean="0">
                          <a:effectLst/>
                        </a:rPr>
                        <a:t>Cámara </a:t>
                      </a:r>
                      <a:r>
                        <a:rPr lang="es-EC" sz="1050" u="none" strike="noStrike" dirty="0">
                          <a:effectLst/>
                        </a:rPr>
                        <a:t>Digital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   400.00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400.00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Radio Grabadora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   270.00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270.00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Impresoras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   560.00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560.00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 dirty="0">
                          <a:effectLst/>
                        </a:rPr>
                        <a:t>Cafetera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      45.00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45.00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l" fontAlgn="b"/>
                      <a:r>
                        <a:rPr lang="es-EC" sz="1050" u="none" strike="noStrike">
                          <a:effectLst/>
                        </a:rPr>
                        <a:t>De cuentas por Cobrar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                                8,511.50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u="none" strike="noStrike">
                          <a:effectLst/>
                        </a:rPr>
                        <a:t>8511.50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050" u="none" strike="noStrike">
                          <a:effectLst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/>
                </a:tc>
              </a:tr>
              <a:tr h="21275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TOTAL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u="none" strike="noStrike">
                          <a:effectLst/>
                        </a:rPr>
                        <a:t>246625.03</a:t>
                      </a:r>
                      <a:endParaRPr lang="es-EC" sz="105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u="none" strike="noStrike" dirty="0">
                          <a:effectLst/>
                        </a:rPr>
                        <a:t>213549.78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u="none" strike="noStrike" dirty="0">
                          <a:effectLst/>
                        </a:rPr>
                        <a:t>37578.85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21275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1" u="none" strike="noStrike" dirty="0">
                          <a:effectLst/>
                        </a:rPr>
                        <a:t>PORCENTAJE 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u="none" strike="noStrike" dirty="0">
                          <a:effectLst/>
                        </a:rPr>
                        <a:t>100%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u="none" strike="noStrike" dirty="0">
                          <a:effectLst/>
                        </a:rPr>
                        <a:t>87%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050" b="1" u="none" strike="noStrike" dirty="0">
                          <a:effectLst/>
                        </a:rPr>
                        <a:t>15%</a:t>
                      </a:r>
                      <a:endParaRPr lang="es-EC" sz="105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44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864096"/>
          </a:xfrm>
        </p:spPr>
        <p:txBody>
          <a:bodyPr/>
          <a:lstStyle/>
          <a:p>
            <a:r>
              <a:rPr lang="es-EC" dirty="0" smtClean="0"/>
              <a:t>PRESUPUESTO EJECUTADO</a:t>
            </a:r>
            <a:endParaRPr lang="es-EC" dirty="0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669188"/>
              </p:ext>
            </p:extLst>
          </p:nvPr>
        </p:nvGraphicFramePr>
        <p:xfrm>
          <a:off x="899592" y="1556792"/>
          <a:ext cx="7704856" cy="4902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95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584346"/>
              </p:ext>
            </p:extLst>
          </p:nvPr>
        </p:nvGraphicFramePr>
        <p:xfrm>
          <a:off x="1043610" y="2060846"/>
          <a:ext cx="6768750" cy="396044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559417"/>
                <a:gridCol w="1750545"/>
                <a:gridCol w="1458788"/>
              </a:tblGrid>
              <a:tr h="53721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GOBIERNOS LOCALES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APORTES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721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 PARROQUIAL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100899.85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42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3857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 MUNICIPAL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36,581.00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15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721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 PROVINCIAL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65560,00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27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721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COMUNIDAD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26266.34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11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3857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9,593.45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4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3857"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238,900.64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100 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RESULTADOS DELEGACIONES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178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85192" y="380225"/>
            <a:ext cx="8229600" cy="1143000"/>
          </a:xfrm>
        </p:spPr>
        <p:txBody>
          <a:bodyPr/>
          <a:lstStyle/>
          <a:p>
            <a:r>
              <a:rPr lang="es-EC" dirty="0" smtClean="0"/>
              <a:t>Inversión /competencias </a:t>
            </a:r>
            <a:endParaRPr lang="es-EC" dirty="0"/>
          </a:p>
        </p:txBody>
      </p:sp>
      <p:sp>
        <p:nvSpPr>
          <p:cNvPr id="2" name="1 Elipse"/>
          <p:cNvSpPr/>
          <p:nvPr/>
        </p:nvSpPr>
        <p:spPr>
          <a:xfrm>
            <a:off x="2843808" y="1556792"/>
            <a:ext cx="331236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$261.059,51</a:t>
            </a:r>
            <a:endParaRPr lang="es-EC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488848"/>
              </p:ext>
            </p:extLst>
          </p:nvPr>
        </p:nvGraphicFramePr>
        <p:xfrm>
          <a:off x="899592" y="2276872"/>
          <a:ext cx="756084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58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710</Words>
  <Application>Microsoft Office PowerPoint</Application>
  <PresentationFormat>Presentación en pantalla (4:3)</PresentationFormat>
  <Paragraphs>330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INFORMACIÓN FINANCIERA RENDICIÓN DE CUENTAS 2014</vt:lpstr>
      <vt:lpstr>. IMPULSAR EL TURISMO SOSTENIBLE Y SUSTENTABLE EN LA PARROQUIA Y SUS COMUNIDADES</vt:lpstr>
      <vt:lpstr>PLANIFICACIÓN</vt:lpstr>
      <vt:lpstr>GASTO CORRIENTE</vt:lpstr>
      <vt:lpstr>GASTO DE INVERSIÓN</vt:lpstr>
      <vt:lpstr>GASTO DE INVERSIÓN</vt:lpstr>
      <vt:lpstr>PRESUPUESTO EJECUTADO</vt:lpstr>
      <vt:lpstr>RESULTADOS DELEGACIONES </vt:lpstr>
      <vt:lpstr>Inversión /competencias </vt:lpstr>
      <vt:lpstr>INVERSIÓN POR COMUNIDADES</vt:lpstr>
      <vt:lpstr>INDICADORES DE GESTIÓN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INFORMACIÓN FINANCIERA RENDICIÓN DE CUENTAS 2014</dc:title>
  <dc:creator>ACER</dc:creator>
  <cp:lastModifiedBy>ACER</cp:lastModifiedBy>
  <cp:revision>14</cp:revision>
  <dcterms:created xsi:type="dcterms:W3CDTF">2015-03-31T18:02:14Z</dcterms:created>
  <dcterms:modified xsi:type="dcterms:W3CDTF">2015-04-20T21:17:53Z</dcterms:modified>
</cp:coreProperties>
</file>