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1772B58-1FE5-45CF-BC12-820691CC9764}" type="datetimeFigureOut">
              <a:rPr lang="es-EC" smtClean="0"/>
              <a:t>28/06/2013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2DEF2CA-E446-4DC5-9548-6D47CB1A191B}" type="slidenum">
              <a:rPr lang="es-EC" smtClean="0"/>
              <a:t>‹Nº›</a:t>
            </a:fld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68760" y="1196752"/>
            <a:ext cx="6768752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"/>
            <a:r>
              <a:rPr lang="es-EC" sz="6000" b="1" u="none" strike="noStrike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INFORME DEL GASTO DEL PRESUPUESTO DEL AÑO 2012</a:t>
            </a:r>
            <a:endParaRPr lang="es-EC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308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803728"/>
              </p:ext>
            </p:extLst>
          </p:nvPr>
        </p:nvGraphicFramePr>
        <p:xfrm>
          <a:off x="611560" y="1550800"/>
          <a:ext cx="8136904" cy="3649453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36290"/>
                <a:gridCol w="1913620"/>
                <a:gridCol w="2186994"/>
              </a:tblGrid>
              <a:tr h="50405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INGRESOS PROVENIENTES DE  ENTIDADES GUBERNAMENTALES 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43204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MINISTERIO DE ECONOMIA Y FINANZAS</a:t>
                      </a:r>
                      <a:endParaRPr lang="es-EC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63396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INGRESO CORRIENTE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47.301,45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96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INGRESO DE INVERSION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110.370,40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42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SALDO AÑO 2011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85.559,99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96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CUENTAS POR COBRAR AÑO 2011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74.000,00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754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APORTE PROYECTO INFA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11.308,24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96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INGRESOS 2012</a:t>
                      </a:r>
                      <a:endParaRPr lang="es-EC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328.541,07</a:t>
                      </a:r>
                      <a:endParaRPr lang="es-EC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4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509980"/>
              </p:ext>
            </p:extLst>
          </p:nvPr>
        </p:nvGraphicFramePr>
        <p:xfrm>
          <a:off x="539552" y="692696"/>
          <a:ext cx="8208912" cy="5217720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72010"/>
                <a:gridCol w="1930554"/>
                <a:gridCol w="2206348"/>
              </a:tblGrid>
              <a:tr h="3967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DESCRIPCION DE GASTOS</a:t>
                      </a:r>
                      <a:endParaRPr lang="es-EC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1739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GASTO CORRIENTE PARA PERSONAL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4284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REMUNERACIONES UNIFICADAS ENERO A DICIEMBRE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30.696,00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PRESIDENTE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835,00/mes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10.020,00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SECRETARIO-TESORERO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555,00/mes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6.660,00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4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VOCALES (4)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</a:t>
                      </a:r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292,00 c/u - 1168,00/mes 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14.016,00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DECIMO TERCER SUELDO ENERO-DICIEMBRE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</a:t>
                      </a:r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2.552,08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PRESIDENTE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829,08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216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SECRETARIO-TESORERO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555,00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608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VOCALES(4)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292,00 </a:t>
                      </a:r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c/u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1.168,00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74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DECIMO CUARTO SUELDO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1.752,00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PRESIDENTE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292,00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68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SECRETARIO-TESORERO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292,00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VOCALES(4)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292,00 </a:t>
                      </a:r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c/u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1.168,00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398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874692"/>
              </p:ext>
            </p:extLst>
          </p:nvPr>
        </p:nvGraphicFramePr>
        <p:xfrm>
          <a:off x="611560" y="1001506"/>
          <a:ext cx="8136904" cy="4875766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36290"/>
                <a:gridCol w="1913620"/>
                <a:gridCol w="2186994"/>
              </a:tblGrid>
              <a:tr h="391842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APORTE PATRONAL AL IESS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3.492,24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PRESIDENTE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90,80 </a:t>
                      </a:r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/mes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1.083,36</a:t>
                      </a:r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SECRETARIO-TESORERO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64,66/mes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775,92</a:t>
                      </a:r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19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VOCALES 4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34.02/mes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1.632,96</a:t>
                      </a:r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01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FONDOS DE RESERVA  (Secretario)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555,00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PAGO DE BIENES Y SERVICIOS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939,46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SERVICIO DE ENERGIA ELECTRICA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101,86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SERVICIO DE TELEFONO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273,65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VIATICOS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120,00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ALIMENTOS Y BEBIDAS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75,00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MATERIALES DE OFICINA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108,95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MATERIALES DE ASEO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154,25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COMISIONES BANCARIAS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105,75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 ENTIDADES DESCENTRALIZADAS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5.477,98</a:t>
                      </a:r>
                      <a:endParaRPr lang="es-EC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CONTRALORIA 5 X MIL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747,75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CONAGOPARE APORTE 1%</a:t>
                      </a:r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1.576,68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36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AGOPRUC APORTE         2%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3.153,46</a:t>
                      </a:r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04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469284"/>
              </p:ext>
            </p:extLst>
          </p:nvPr>
        </p:nvGraphicFramePr>
        <p:xfrm>
          <a:off x="395536" y="332656"/>
          <a:ext cx="8136904" cy="6009657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277423"/>
                <a:gridCol w="2859481"/>
              </a:tblGrid>
              <a:tr h="43204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PROYECTOS DE </a:t>
                      </a:r>
                      <a:r>
                        <a:rPr lang="es-EC" sz="28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INVERSION</a:t>
                      </a:r>
                      <a:r>
                        <a:rPr lang="es-EC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PAGO DE FLETES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105,00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FOMENTO A LA CULTURA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2.518,29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MANTENIMIENTO DE VEHICULO Y ADMINISTRACION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2.280,47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MANTENIMIENTO DE VEHICULO 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861,12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COMBUSTIBLE Y LUBRICANTES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633,64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REPUESTOS Y ACCESORIOS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785,71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MATERIALES DE OFICINA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320,00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COMPRA MATERIALES CONSTRUCCION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2.667,66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ALCANCE DE OBRA DE POLIDEPORTIVO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51.558,78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CONVENIOS </a:t>
                      </a:r>
                      <a:r>
                        <a:rPr lang="es-EC" sz="1400" b="1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GADs</a:t>
                      </a:r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PROVINCIAL Y MUNICIPAL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5.899,84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CORREDOR ECO-TURISTICO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1.809,84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NOMENCLATURA DE CALLES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CENTRO DE FORMACION DEPORTIVA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1500,00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OLIMPIADAS DEPORTIVAS 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1.840,00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CONTRAPARTE GAD.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PROYECTO INFA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1.208,16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MANTENIMIENTO CIBV LOS GIRASOLES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650,00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UTENCILLOS DE COCINA Y MENAJE CIBV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379,89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REPOSICION SALDO INFA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178,27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29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706331"/>
              </p:ext>
            </p:extLst>
          </p:nvPr>
        </p:nvGraphicFramePr>
        <p:xfrm>
          <a:off x="611560" y="1052736"/>
          <a:ext cx="8208912" cy="5307227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926855"/>
                <a:gridCol w="1998293"/>
                <a:gridCol w="2283764"/>
              </a:tblGrid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PROYECTO INFA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11.158,77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PAGO DE SERVICIO DE LUZ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70,09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BONIFICACIONES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7.605,51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ALIMENTOS 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3.483,17</a:t>
                      </a:r>
                      <a:endParaRPr lang="es-EC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PAGO DE INSTRUCTOR DEPORTIVO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960,00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PAGO REFRIGERIOS GAD.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PARROQUIAL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698,00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ADECUACION CUBIERTA AULA ESC. LUZ M. CARRERA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4.988,57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911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ADECUACION Y COLOCADO CERAMICA AULAS ESC. GONZALO PIZARRO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5.168,50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ANTICIPO  COMPRA DE ANIMALES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PROYECTOS</a:t>
                      </a:r>
                      <a:r>
                        <a:rPr lang="es-EC" sz="1400" b="1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PRODUCTIVOS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4.932,50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COMPRA DE ANIMALES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PROYECTO  </a:t>
                      </a:r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 PRODUCCION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5.130,00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ANTICIPO MANTENIMIENTO VEHICULO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281,44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ANTICIPO DE CANALES DE CUBIERTAS Y </a:t>
                      </a:r>
                      <a:r>
                        <a:rPr lang="es-EC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POLIDEPORTIVO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1.656,11</a:t>
                      </a:r>
                      <a:endParaRPr lang="es-EC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42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SALDO AL 31 DE DICIEMBRE </a:t>
                      </a:r>
                      <a:r>
                        <a:rPr lang="es-EC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es-EC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C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33.451,50</a:t>
                      </a:r>
                      <a:endParaRPr lang="es-EC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2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68760" y="2276872"/>
            <a:ext cx="676875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C" sz="115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27935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339</Words>
  <Application>Microsoft Office PowerPoint</Application>
  <PresentationFormat>Presentación en pantalla (4:3)</PresentationFormat>
  <Paragraphs>169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Forma de onda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PROTECH</dc:creator>
  <cp:lastModifiedBy>ACER</cp:lastModifiedBy>
  <cp:revision>7</cp:revision>
  <dcterms:created xsi:type="dcterms:W3CDTF">2013-06-27T02:18:27Z</dcterms:created>
  <dcterms:modified xsi:type="dcterms:W3CDTF">2013-06-28T19:32:56Z</dcterms:modified>
</cp:coreProperties>
</file>